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Days One"/>
      <p:regular r:id="rId18"/>
    </p:embeddedFont>
    <p:embeddedFont>
      <p:font typeface="McLaren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cLaren-regular.fntdata"/><Relationship Id="rId6" Type="http://schemas.openxmlformats.org/officeDocument/2006/relationships/slide" Target="slides/slide1.xml"/><Relationship Id="rId18" Type="http://schemas.openxmlformats.org/officeDocument/2006/relationships/font" Target="fonts/Days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6452e388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6452e388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thinking we could change the opening of the PPT, we can also keep it the same as last year too!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8631a36f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8631a36f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79ee47fe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79ee47fe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79f981cf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79f981cf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6452e388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6452e388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thinking we could change the opening of the PPT, we can also keep it the same as last year too!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6452e388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6452e388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thinking we could change the opening of the PPT, we can also keep it the same as last year too!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6452e388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6452e388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6452e388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6452e388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6452e388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6452e388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6452e388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6452e388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79ee47fe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79ee47fe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8631a36f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58631a36f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17" y="1225795"/>
            <a:ext cx="5776408" cy="37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52025" y="167725"/>
            <a:ext cx="5555700" cy="1299900"/>
          </a:xfrm>
          <a:prstGeom prst="wedgeRoundRectCallout">
            <a:avLst>
              <a:gd fmla="val -59844" name="adj1"/>
              <a:gd fmla="val 4139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If you could go anywhere in the world, </a:t>
            </a:r>
            <a:r>
              <a:rPr b="1" lang="en" sz="2400">
                <a:solidFill>
                  <a:srgbClr val="3BA174"/>
                </a:solidFill>
                <a:latin typeface="McLaren"/>
                <a:ea typeface="McLaren"/>
                <a:cs typeface="McLaren"/>
                <a:sym typeface="McLaren"/>
              </a:rPr>
              <a:t>where would you want to go</a:t>
            </a: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?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938" y="1631125"/>
            <a:ext cx="2432025" cy="16213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7969" l="0" r="0" t="0"/>
          <a:stretch/>
        </p:blipFill>
        <p:spPr>
          <a:xfrm>
            <a:off x="6514988" y="3214688"/>
            <a:ext cx="2035937" cy="13451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151" y="3415974"/>
            <a:ext cx="2801351" cy="11438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223625" y="1132175"/>
            <a:ext cx="4041582" cy="5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4875" y="1634375"/>
            <a:ext cx="2120375" cy="14135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DB2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A2D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C3F6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550" y="74925"/>
            <a:ext cx="995301" cy="943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2"/>
          <p:cNvGrpSpPr/>
          <p:nvPr/>
        </p:nvGrpSpPr>
        <p:grpSpPr>
          <a:xfrm>
            <a:off x="570250" y="1332075"/>
            <a:ext cx="3775200" cy="1334198"/>
            <a:chOff x="570250" y="1332075"/>
            <a:chExt cx="3775200" cy="1334198"/>
          </a:xfrm>
        </p:grpSpPr>
        <p:sp>
          <p:nvSpPr>
            <p:cNvPr id="207" name="Google Shape;207;p22"/>
            <p:cNvSpPr/>
            <p:nvPr/>
          </p:nvSpPr>
          <p:spPr>
            <a:xfrm>
              <a:off x="722650" y="1493273"/>
              <a:ext cx="3622800" cy="117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570250" y="1332075"/>
              <a:ext cx="3622800" cy="1173000"/>
            </a:xfrm>
            <a:prstGeom prst="rect">
              <a:avLst/>
            </a:prstGeom>
            <a:solidFill>
              <a:srgbClr val="F98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9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Talk to your ALT!</a:t>
              </a:r>
              <a:endParaRPr sz="27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sp>
        <p:nvSpPr>
          <p:cNvPr id="209" name="Google Shape;209;p22"/>
          <p:cNvSpPr txBox="1"/>
          <p:nvPr/>
        </p:nvSpPr>
        <p:spPr>
          <a:xfrm>
            <a:off x="4905032" y="2399100"/>
            <a:ext cx="11421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or</a:t>
            </a:r>
            <a:endParaRPr sz="44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10" name="Google Shape;2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675" y="2728647"/>
            <a:ext cx="2329901" cy="2331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/>
          <p:nvPr/>
        </p:nvSpPr>
        <p:spPr>
          <a:xfrm>
            <a:off x="185450" y="273625"/>
            <a:ext cx="50757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cLaren"/>
                <a:ea typeface="McLaren"/>
                <a:cs typeface="McLaren"/>
                <a:sym typeface="McLaren"/>
              </a:rPr>
              <a:t>For more information</a:t>
            </a:r>
            <a:endParaRPr sz="35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5715750" y="1066975"/>
            <a:ext cx="2329800" cy="1283700"/>
          </a:xfrm>
          <a:prstGeom prst="wedgeRoundRectCallout">
            <a:avLst>
              <a:gd fmla="val 34332" name="adj1"/>
              <a:gd fmla="val 7450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cLaren"/>
                <a:ea typeface="McLaren"/>
                <a:cs typeface="McLaren"/>
                <a:sym typeface="McLaren"/>
              </a:rPr>
              <a:t>Find the dog at your school!</a:t>
            </a:r>
            <a:endParaRPr sz="2700">
              <a:latin typeface="McLaren"/>
              <a:ea typeface="McLaren"/>
              <a:cs typeface="McLaren"/>
              <a:sym typeface="McLaren"/>
            </a:endParaRPr>
          </a:p>
        </p:txBody>
      </p:sp>
      <p:grpSp>
        <p:nvGrpSpPr>
          <p:cNvPr id="213" name="Google Shape;213;p22"/>
          <p:cNvGrpSpPr/>
          <p:nvPr/>
        </p:nvGrpSpPr>
        <p:grpSpPr>
          <a:xfrm>
            <a:off x="498150" y="3008100"/>
            <a:ext cx="4226400" cy="1924505"/>
            <a:chOff x="498150" y="3008100"/>
            <a:chExt cx="4226400" cy="1924505"/>
          </a:xfrm>
        </p:grpSpPr>
        <p:sp>
          <p:nvSpPr>
            <p:cNvPr id="214" name="Google Shape;214;p22"/>
            <p:cNvSpPr/>
            <p:nvPr/>
          </p:nvSpPr>
          <p:spPr>
            <a:xfrm>
              <a:off x="650550" y="3160500"/>
              <a:ext cx="4074000" cy="1772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498150" y="3008100"/>
              <a:ext cx="4074000" cy="1772100"/>
            </a:xfrm>
            <a:prstGeom prst="rect">
              <a:avLst/>
            </a:prstGeom>
            <a:solidFill>
              <a:srgbClr val="009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6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Check out our website!</a:t>
              </a:r>
              <a:endParaRPr sz="26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6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6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16" name="Google Shape;216;p22"/>
            <p:cNvPicPr preferRelativeResize="0"/>
            <p:nvPr/>
          </p:nvPicPr>
          <p:blipFill rotWithShape="1">
            <a:blip r:embed="rId5">
              <a:alphaModFix/>
            </a:blip>
            <a:srcRect b="41236" l="39134" r="39662" t="44339"/>
            <a:stretch/>
          </p:blipFill>
          <p:spPr>
            <a:xfrm>
              <a:off x="876149" y="3546325"/>
              <a:ext cx="3622800" cy="13862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3"/>
          <p:cNvGrpSpPr/>
          <p:nvPr/>
        </p:nvGrpSpPr>
        <p:grpSpPr>
          <a:xfrm>
            <a:off x="87425" y="705604"/>
            <a:ext cx="2924397" cy="4073096"/>
            <a:chOff x="87425" y="705604"/>
            <a:chExt cx="2924397" cy="4073096"/>
          </a:xfrm>
        </p:grpSpPr>
        <p:sp>
          <p:nvSpPr>
            <p:cNvPr id="222" name="Google Shape;222;p23"/>
            <p:cNvSpPr/>
            <p:nvPr/>
          </p:nvSpPr>
          <p:spPr>
            <a:xfrm>
              <a:off x="239822" y="858000"/>
              <a:ext cx="2772000" cy="392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23" name="Google Shape;223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425" y="705604"/>
              <a:ext cx="2771839" cy="39205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23"/>
          <p:cNvGrpSpPr/>
          <p:nvPr/>
        </p:nvGrpSpPr>
        <p:grpSpPr>
          <a:xfrm>
            <a:off x="3109872" y="364950"/>
            <a:ext cx="2924400" cy="4073025"/>
            <a:chOff x="3109872" y="364950"/>
            <a:chExt cx="2924400" cy="4073025"/>
          </a:xfrm>
        </p:grpSpPr>
        <p:sp>
          <p:nvSpPr>
            <p:cNvPr id="225" name="Google Shape;225;p23"/>
            <p:cNvSpPr/>
            <p:nvPr/>
          </p:nvSpPr>
          <p:spPr>
            <a:xfrm>
              <a:off x="3262272" y="517275"/>
              <a:ext cx="2772000" cy="392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26" name="Google Shape;226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09872" y="364950"/>
              <a:ext cx="2771850" cy="392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23"/>
          <p:cNvGrpSpPr/>
          <p:nvPr/>
        </p:nvGrpSpPr>
        <p:grpSpPr>
          <a:xfrm>
            <a:off x="6132326" y="705604"/>
            <a:ext cx="2924396" cy="4073096"/>
            <a:chOff x="6132326" y="705604"/>
            <a:chExt cx="2924396" cy="4073096"/>
          </a:xfrm>
        </p:grpSpPr>
        <p:sp>
          <p:nvSpPr>
            <p:cNvPr id="228" name="Google Shape;228;p23"/>
            <p:cNvSpPr/>
            <p:nvPr/>
          </p:nvSpPr>
          <p:spPr>
            <a:xfrm>
              <a:off x="6284722" y="858000"/>
              <a:ext cx="2772000" cy="392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pic>
          <p:nvPicPr>
            <p:cNvPr id="229" name="Google Shape;229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32326" y="705604"/>
              <a:ext cx="2771850" cy="39205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4"/>
          <p:cNvGrpSpPr/>
          <p:nvPr/>
        </p:nvGrpSpPr>
        <p:grpSpPr>
          <a:xfrm>
            <a:off x="-2817476" y="-201725"/>
            <a:ext cx="9809000" cy="8723717"/>
            <a:chOff x="-2817476" y="-201725"/>
            <a:chExt cx="9809000" cy="8723717"/>
          </a:xfrm>
        </p:grpSpPr>
        <p:sp>
          <p:nvSpPr>
            <p:cNvPr id="235" name="Google Shape;235;p24"/>
            <p:cNvSpPr/>
            <p:nvPr/>
          </p:nvSpPr>
          <p:spPr>
            <a:xfrm rot="1693711">
              <a:off x="-1546619" y="1274802"/>
              <a:ext cx="7475572" cy="5893801"/>
            </a:xfrm>
            <a:prstGeom prst="irregularSeal2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 rot="1693711">
              <a:off x="-1754905" y="1151665"/>
              <a:ext cx="7475572" cy="5893801"/>
            </a:xfrm>
            <a:prstGeom prst="irregularSeal2">
              <a:avLst/>
            </a:prstGeom>
            <a:solidFill>
              <a:srgbClr val="EF5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4"/>
          <p:cNvSpPr txBox="1"/>
          <p:nvPr/>
        </p:nvSpPr>
        <p:spPr>
          <a:xfrm>
            <a:off x="157450" y="2677400"/>
            <a:ext cx="40674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rPr>
              <a:t>Apply today!</a:t>
            </a:r>
            <a:endParaRPr b="1" sz="4400">
              <a:solidFill>
                <a:schemeClr val="dk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5F224C"/>
                </a:solidFill>
                <a:latin typeface="McLaren"/>
                <a:ea typeface="McLaren"/>
                <a:cs typeface="McLaren"/>
                <a:sym typeface="McLaren"/>
              </a:rPr>
              <a:t>Apply today!</a:t>
            </a:r>
            <a:endParaRPr b="1" sz="4400">
              <a:solidFill>
                <a:srgbClr val="5F224C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BC4497"/>
                </a:solidFill>
                <a:latin typeface="McLaren"/>
                <a:ea typeface="McLaren"/>
                <a:cs typeface="McLaren"/>
                <a:sym typeface="McLaren"/>
              </a:rPr>
              <a:t>Apply today!</a:t>
            </a:r>
            <a:endParaRPr b="1" sz="4400">
              <a:solidFill>
                <a:srgbClr val="BC4497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1495525" y="411425"/>
            <a:ext cx="3613500" cy="1146000"/>
          </a:xfrm>
          <a:prstGeom prst="wedgeRoundRectCallout">
            <a:avLst>
              <a:gd fmla="val 80257" name="adj1"/>
              <a:gd fmla="val 20829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McLaren"/>
                <a:ea typeface="McLaren"/>
                <a:cs typeface="McLaren"/>
                <a:sym typeface="McLaren"/>
              </a:rPr>
              <a:t>Make your </a:t>
            </a:r>
            <a:r>
              <a:rPr b="1" lang="en" sz="3200">
                <a:solidFill>
                  <a:srgbClr val="9900FF"/>
                </a:solidFill>
                <a:latin typeface="McLaren"/>
                <a:ea typeface="McLaren"/>
                <a:cs typeface="McLaren"/>
                <a:sym typeface="McLaren"/>
              </a:rPr>
              <a:t>dream </a:t>
            </a:r>
            <a:r>
              <a:rPr lang="en" sz="2700">
                <a:latin typeface="McLaren"/>
                <a:ea typeface="McLaren"/>
                <a:cs typeface="McLaren"/>
                <a:sym typeface="McLaren"/>
              </a:rPr>
              <a:t>come true!</a:t>
            </a:r>
            <a:endParaRPr sz="27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39" name="Google Shape;2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1203">
            <a:off x="4150412" y="-30799"/>
            <a:ext cx="5205098" cy="520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17" y="1225795"/>
            <a:ext cx="5776408" cy="37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3152025" y="167725"/>
            <a:ext cx="5555700" cy="1202100"/>
          </a:xfrm>
          <a:prstGeom prst="wedgeRoundRectCallout">
            <a:avLst>
              <a:gd fmla="val -59844" name="adj1"/>
              <a:gd fmla="val 4139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cLaren"/>
                <a:ea typeface="McLaren"/>
                <a:cs typeface="McLaren"/>
                <a:sym typeface="McLaren"/>
              </a:rPr>
              <a:t>Are you interested in English?</a:t>
            </a:r>
            <a:endParaRPr sz="26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938" y="1631125"/>
            <a:ext cx="2432025" cy="16213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7969" l="0" r="0" t="0"/>
          <a:stretch/>
        </p:blipFill>
        <p:spPr>
          <a:xfrm>
            <a:off x="6514988" y="3214688"/>
            <a:ext cx="2035937" cy="13451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151" y="3415974"/>
            <a:ext cx="2801351" cy="11438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4875" y="1634375"/>
            <a:ext cx="2120375" cy="14135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-223625" y="1132175"/>
            <a:ext cx="4041582" cy="5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40775" y="1409462"/>
            <a:ext cx="3882775" cy="5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3494250" y="1801675"/>
            <a:ext cx="2570400" cy="1049700"/>
          </a:xfrm>
          <a:prstGeom prst="wedgeRoundRectCallout">
            <a:avLst>
              <a:gd fmla="val 68540" name="adj1"/>
              <a:gd fmla="val 42002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cLaren"/>
                <a:ea typeface="McLaren"/>
                <a:cs typeface="McLaren"/>
                <a:sym typeface="McLaren"/>
              </a:rPr>
              <a:t>Yes! </a:t>
            </a:r>
            <a:endParaRPr sz="2400"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cLaren"/>
                <a:ea typeface="McLaren"/>
                <a:cs typeface="McLaren"/>
                <a:sym typeface="McLaren"/>
              </a:rPr>
              <a:t>I </a:t>
            </a:r>
            <a:r>
              <a:rPr b="1" lang="en" sz="2400">
                <a:solidFill>
                  <a:srgbClr val="FFA9E4"/>
                </a:solidFill>
                <a:latin typeface="McLaren"/>
                <a:ea typeface="McLaren"/>
                <a:cs typeface="McLaren"/>
                <a:sym typeface="McLaren"/>
              </a:rPr>
              <a:t>love</a:t>
            </a:r>
            <a:r>
              <a:rPr lang="en" sz="2400">
                <a:latin typeface="McLaren"/>
                <a:ea typeface="McLaren"/>
                <a:cs typeface="McLaren"/>
                <a:sym typeface="McLaren"/>
              </a:rPr>
              <a:t> English!</a:t>
            </a:r>
            <a:endParaRPr sz="24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76060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72133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17" y="1225795"/>
            <a:ext cx="5776408" cy="37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3152025" y="167725"/>
            <a:ext cx="5555700" cy="1202100"/>
          </a:xfrm>
          <a:prstGeom prst="wedgeRoundRectCallout">
            <a:avLst>
              <a:gd fmla="val -59844" name="adj1"/>
              <a:gd fmla="val 4139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cLaren"/>
                <a:ea typeface="McLaren"/>
                <a:cs typeface="McLaren"/>
                <a:sym typeface="McLaren"/>
              </a:rPr>
              <a:t>You can use your English to make your </a:t>
            </a:r>
            <a:r>
              <a:rPr b="1" lang="en" sz="2800">
                <a:solidFill>
                  <a:srgbClr val="009EA8"/>
                </a:solidFill>
                <a:latin typeface="McLaren"/>
                <a:ea typeface="McLaren"/>
                <a:cs typeface="McLaren"/>
                <a:sym typeface="McLaren"/>
              </a:rPr>
              <a:t>dream come true</a:t>
            </a:r>
            <a:r>
              <a:rPr lang="en" sz="2600">
                <a:latin typeface="McLaren"/>
                <a:ea typeface="McLaren"/>
                <a:cs typeface="McLaren"/>
                <a:sym typeface="McLaren"/>
              </a:rPr>
              <a:t>!</a:t>
            </a:r>
            <a:endParaRPr sz="26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938" y="1631125"/>
            <a:ext cx="2432025" cy="16213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7969" l="0" r="0" t="0"/>
          <a:stretch/>
        </p:blipFill>
        <p:spPr>
          <a:xfrm>
            <a:off x="6514988" y="3214688"/>
            <a:ext cx="2035937" cy="13451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151" y="3415974"/>
            <a:ext cx="2801351" cy="11438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4875" y="1634375"/>
            <a:ext cx="2120375" cy="14135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-223625" y="1132175"/>
            <a:ext cx="4041582" cy="5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40775" y="1409462"/>
            <a:ext cx="3882775" cy="5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4006000" y="3437250"/>
            <a:ext cx="1470000" cy="721500"/>
          </a:xfrm>
          <a:prstGeom prst="wedgeRoundRectCallout">
            <a:avLst>
              <a:gd fmla="val 55978" name="adj1"/>
              <a:gd fmla="val -8941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cLaren"/>
                <a:ea typeface="McLaren"/>
                <a:cs typeface="McLaren"/>
                <a:sym typeface="McLaren"/>
              </a:rPr>
              <a:t>How?</a:t>
            </a:r>
            <a:endParaRPr sz="30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89" name="Google Shape;89;p15"/>
          <p:cNvSpPr/>
          <p:nvPr/>
        </p:nvSpPr>
        <p:spPr>
          <a:xfrm rot="-310289">
            <a:off x="3817955" y="1409446"/>
            <a:ext cx="2782770" cy="1780446"/>
          </a:xfrm>
          <a:prstGeom prst="irregularSeal2">
            <a:avLst/>
          </a:prstGeom>
          <a:solidFill>
            <a:srgbClr val="C3B1FB"/>
          </a:solidFill>
          <a:ln cap="flat" cmpd="sng" w="28575">
            <a:solidFill>
              <a:srgbClr val="998D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6681800" y="2350650"/>
            <a:ext cx="281100" cy="2898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 rot="-1643636">
            <a:off x="4359531" y="1976488"/>
            <a:ext cx="1780678" cy="6463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Really?</a:t>
            </a:r>
            <a:endParaRPr sz="30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76060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213300" y="1522075"/>
            <a:ext cx="331800" cy="27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300" y="132787"/>
            <a:ext cx="7475400" cy="48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1524150" y="1608325"/>
            <a:ext cx="60957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rPr>
              <a:t>Introducing…</a:t>
            </a:r>
            <a:endParaRPr sz="6700">
              <a:solidFill>
                <a:schemeClr val="lt1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8DBE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rot="-2700000">
            <a:off x="4960207" y="2442665"/>
            <a:ext cx="7098786" cy="3486178"/>
          </a:xfrm>
          <a:prstGeom prst="rect">
            <a:avLst/>
          </a:prstGeom>
          <a:solidFill>
            <a:srgbClr val="C3B1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BD83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185450" y="259650"/>
            <a:ext cx="36228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McLaren"/>
                <a:ea typeface="McLaren"/>
                <a:cs typeface="McLaren"/>
                <a:sym typeface="McLaren"/>
              </a:rPr>
              <a:t>Who are we?</a:t>
            </a:r>
            <a:endParaRPr b="1" sz="37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8450" y="57925"/>
            <a:ext cx="995301" cy="94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122350" y="3931800"/>
            <a:ext cx="4918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We are the ALTs</a:t>
            </a:r>
            <a:endParaRPr sz="29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 of Hiroshima!</a:t>
            </a:r>
            <a:endParaRPr sz="2900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13" y="1244325"/>
            <a:ext cx="4540774" cy="265484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1" name="Google Shape;111;p17"/>
          <p:cNvGrpSpPr/>
          <p:nvPr/>
        </p:nvGrpSpPr>
        <p:grpSpPr>
          <a:xfrm>
            <a:off x="5045300" y="676675"/>
            <a:ext cx="2844150" cy="2445300"/>
            <a:chOff x="5045300" y="676675"/>
            <a:chExt cx="2844150" cy="2445300"/>
          </a:xfrm>
        </p:grpSpPr>
        <p:sp>
          <p:nvSpPr>
            <p:cNvPr id="112" name="Google Shape;112;p17"/>
            <p:cNvSpPr/>
            <p:nvPr/>
          </p:nvSpPr>
          <p:spPr>
            <a:xfrm>
              <a:off x="5213750" y="829075"/>
              <a:ext cx="2675700" cy="229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5045300" y="676675"/>
              <a:ext cx="2707800" cy="2292900"/>
            </a:xfrm>
            <a:prstGeom prst="rect">
              <a:avLst/>
            </a:prstGeom>
            <a:solidFill>
              <a:srgbClr val="F99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We want to help students </a:t>
              </a:r>
              <a:r>
                <a:rPr b="1" lang="en" sz="2800">
                  <a:latin typeface="McLaren"/>
                  <a:ea typeface="McLaren"/>
                  <a:cs typeface="McLaren"/>
                  <a:sym typeface="McLaren"/>
                </a:rPr>
                <a:t>study abroad </a:t>
              </a: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and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5300" y="2301300"/>
            <a:ext cx="2707799" cy="270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4B7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FF94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FF64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85450" y="259650"/>
            <a:ext cx="46911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McLaren"/>
                <a:ea typeface="McLaren"/>
                <a:cs typeface="McLaren"/>
                <a:sym typeface="McLaren"/>
              </a:rPr>
              <a:t>What is the HJSF?</a:t>
            </a:r>
            <a:endParaRPr b="1" sz="35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750" y="57925"/>
            <a:ext cx="995301" cy="94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602">
            <a:off x="-43838" y="2371451"/>
            <a:ext cx="2067978" cy="144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325" y="3334849"/>
            <a:ext cx="1671050" cy="16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2361525" y="2470850"/>
            <a:ext cx="488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cLaren"/>
                <a:ea typeface="McLaren"/>
                <a:cs typeface="McLaren"/>
                <a:sym typeface="McLaren"/>
              </a:rPr>
              <a:t>One student will win</a:t>
            </a:r>
            <a:endParaRPr b="1" sz="28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952363" y="2958250"/>
            <a:ext cx="3702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¥ </a:t>
            </a:r>
            <a:r>
              <a:rPr lang="en" sz="6500">
                <a:latin typeface="Impact"/>
                <a:ea typeface="Impact"/>
                <a:cs typeface="Impact"/>
                <a:sym typeface="Impact"/>
              </a:rPr>
              <a:t>250,000</a:t>
            </a:r>
            <a:endParaRPr sz="6500"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1188450" y="1258150"/>
            <a:ext cx="7057725" cy="1112738"/>
            <a:chOff x="1188450" y="1258150"/>
            <a:chExt cx="7057725" cy="1112738"/>
          </a:xfrm>
        </p:grpSpPr>
        <p:sp>
          <p:nvSpPr>
            <p:cNvPr id="128" name="Google Shape;128;p18"/>
            <p:cNvSpPr/>
            <p:nvPr/>
          </p:nvSpPr>
          <p:spPr>
            <a:xfrm>
              <a:off x="1360875" y="1427388"/>
              <a:ext cx="6885300" cy="9435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1188450" y="1258150"/>
              <a:ext cx="6885300" cy="943500"/>
            </a:xfrm>
            <a:prstGeom prst="rect">
              <a:avLst/>
            </a:prstGeom>
            <a:solidFill>
              <a:srgbClr val="9BD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 scholarship where you can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 win </a:t>
              </a:r>
              <a:r>
                <a:rPr b="1" lang="en" sz="2200">
                  <a:solidFill>
                    <a:srgbClr val="EF57BF"/>
                  </a:solidFill>
                  <a:latin typeface="McLaren"/>
                  <a:ea typeface="McLaren"/>
                  <a:cs typeface="McLaren"/>
                  <a:sym typeface="McLaren"/>
                </a:rPr>
                <a:t>free money</a:t>
              </a:r>
              <a:r>
                <a:rPr lang="en" sz="2000">
                  <a:solidFill>
                    <a:srgbClr val="EF57BF"/>
                  </a:solidFill>
                  <a:latin typeface="McLaren"/>
                  <a:ea typeface="McLaren"/>
                  <a:cs typeface="McLaren"/>
                  <a:sym typeface="McLaren"/>
                </a:rPr>
                <a:t> 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and use it to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 </a:t>
              </a:r>
              <a:r>
                <a:rPr b="1" lang="en" sz="2300">
                  <a:solidFill>
                    <a:srgbClr val="9900FF"/>
                  </a:solidFill>
                  <a:latin typeface="McLaren"/>
                  <a:ea typeface="McLaren"/>
                  <a:cs typeface="McLaren"/>
                  <a:sym typeface="McLaren"/>
                </a:rPr>
                <a:t>study abroad</a:t>
              </a:r>
              <a:r>
                <a:rPr lang="en" sz="20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!</a:t>
              </a:r>
              <a:endParaRPr sz="20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30" name="Google Shape;130;p18"/>
          <p:cNvGrpSpPr/>
          <p:nvPr/>
        </p:nvGrpSpPr>
        <p:grpSpPr>
          <a:xfrm>
            <a:off x="5553150" y="2491937"/>
            <a:ext cx="3882775" cy="6073625"/>
            <a:chOff x="5553150" y="2491937"/>
            <a:chExt cx="3882775" cy="6073625"/>
          </a:xfrm>
        </p:grpSpPr>
        <p:pic>
          <p:nvPicPr>
            <p:cNvPr id="131" name="Google Shape;131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53150" y="3564712"/>
              <a:ext cx="3882775" cy="5000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8"/>
            <p:cNvSpPr/>
            <p:nvPr/>
          </p:nvSpPr>
          <p:spPr>
            <a:xfrm>
              <a:off x="6694175" y="4505900"/>
              <a:ext cx="281100" cy="2898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 txBox="1"/>
            <p:nvPr/>
          </p:nvSpPr>
          <p:spPr>
            <a:xfrm rot="586286">
              <a:off x="7510239" y="2587277"/>
              <a:ext cx="1224971" cy="1185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latin typeface="Days One"/>
                  <a:ea typeface="Days One"/>
                  <a:cs typeface="Days One"/>
                  <a:sym typeface="Days One"/>
                </a:rPr>
                <a:t>!!!</a:t>
              </a:r>
              <a:endParaRPr sz="6500">
                <a:latin typeface="Days One"/>
                <a:ea typeface="Days One"/>
                <a:cs typeface="Days One"/>
                <a:sym typeface="Days On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197800" y="197825"/>
            <a:ext cx="4289700" cy="92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McLaren"/>
                <a:ea typeface="McLaren"/>
                <a:cs typeface="McLaren"/>
                <a:sym typeface="McLaren"/>
              </a:rPr>
              <a:t>Who can apply?</a:t>
            </a:r>
            <a:endParaRPr b="1" sz="35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0250" y="50200"/>
            <a:ext cx="995301" cy="943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9"/>
          <p:cNvGrpSpPr/>
          <p:nvPr/>
        </p:nvGrpSpPr>
        <p:grpSpPr>
          <a:xfrm>
            <a:off x="1419575" y="1435875"/>
            <a:ext cx="2859800" cy="1994800"/>
            <a:chOff x="1419575" y="1435875"/>
            <a:chExt cx="2859800" cy="1994800"/>
          </a:xfrm>
        </p:grpSpPr>
        <p:sp>
          <p:nvSpPr>
            <p:cNvPr id="141" name="Google Shape;141;p19"/>
            <p:cNvSpPr/>
            <p:nvPr/>
          </p:nvSpPr>
          <p:spPr>
            <a:xfrm>
              <a:off x="1603675" y="1587775"/>
              <a:ext cx="2675700" cy="184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1419575" y="1435875"/>
              <a:ext cx="2707800" cy="1842900"/>
            </a:xfrm>
            <a:prstGeom prst="rect">
              <a:avLst/>
            </a:prstGeom>
            <a:solidFill>
              <a:srgbClr val="009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Any student in year 2 or 3 of Junior High School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43" name="Google Shape;143;p19"/>
          <p:cNvGrpSpPr/>
          <p:nvPr/>
        </p:nvGrpSpPr>
        <p:grpSpPr>
          <a:xfrm>
            <a:off x="4864600" y="1435875"/>
            <a:ext cx="2859825" cy="1994800"/>
            <a:chOff x="4864600" y="1435875"/>
            <a:chExt cx="2859825" cy="1994800"/>
          </a:xfrm>
        </p:grpSpPr>
        <p:sp>
          <p:nvSpPr>
            <p:cNvPr id="144" name="Google Shape;144;p19"/>
            <p:cNvSpPr/>
            <p:nvPr/>
          </p:nvSpPr>
          <p:spPr>
            <a:xfrm>
              <a:off x="5048725" y="1587775"/>
              <a:ext cx="2675700" cy="184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4864600" y="1435875"/>
              <a:ext cx="2707800" cy="1842900"/>
            </a:xfrm>
            <a:prstGeom prst="rect">
              <a:avLst/>
            </a:prstGeom>
            <a:solidFill>
              <a:srgbClr val="BD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Any student in year 1 or 2 of  Senior High School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46" name="Google Shape;146;p19"/>
          <p:cNvGrpSpPr/>
          <p:nvPr/>
        </p:nvGrpSpPr>
        <p:grpSpPr>
          <a:xfrm>
            <a:off x="1468650" y="3749625"/>
            <a:ext cx="6341725" cy="1071000"/>
            <a:chOff x="1468650" y="3749625"/>
            <a:chExt cx="6341725" cy="1071000"/>
          </a:xfrm>
        </p:grpSpPr>
        <p:sp>
          <p:nvSpPr>
            <p:cNvPr id="147" name="Google Shape;147;p19"/>
            <p:cNvSpPr/>
            <p:nvPr/>
          </p:nvSpPr>
          <p:spPr>
            <a:xfrm>
              <a:off x="1603675" y="3893325"/>
              <a:ext cx="6206700" cy="927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468650" y="3749625"/>
              <a:ext cx="6206700" cy="927300"/>
            </a:xfrm>
            <a:prstGeom prst="rect">
              <a:avLst/>
            </a:prstGeom>
            <a:solidFill>
              <a:srgbClr val="F98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at a school in Hiroshima Prefecture with a JET ALT.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05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F99C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F98F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550" y="74925"/>
            <a:ext cx="995301" cy="94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213400" y="175800"/>
            <a:ext cx="36228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rPr>
              <a:t>How to apply:</a:t>
            </a:r>
            <a:endParaRPr sz="3500">
              <a:solidFill>
                <a:schemeClr val="dk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cxnSp>
        <p:nvCxnSpPr>
          <p:cNvPr id="157" name="Google Shape;157;p20"/>
          <p:cNvCxnSpPr/>
          <p:nvPr/>
        </p:nvCxnSpPr>
        <p:spPr>
          <a:xfrm>
            <a:off x="4076313" y="1921775"/>
            <a:ext cx="1048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7114300" y="2592725"/>
            <a:ext cx="11400" cy="8022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0"/>
          <p:cNvCxnSpPr>
            <a:stCxn id="160" idx="1"/>
            <a:endCxn id="161" idx="3"/>
          </p:cNvCxnSpPr>
          <p:nvPr/>
        </p:nvCxnSpPr>
        <p:spPr>
          <a:xfrm rot="10800000">
            <a:off x="4186300" y="4210075"/>
            <a:ext cx="1128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62" name="Google Shape;162;p20"/>
          <p:cNvGrpSpPr/>
          <p:nvPr/>
        </p:nvGrpSpPr>
        <p:grpSpPr>
          <a:xfrm>
            <a:off x="5170100" y="3394925"/>
            <a:ext cx="3767000" cy="1486100"/>
            <a:chOff x="5170100" y="3394925"/>
            <a:chExt cx="3767000" cy="1486100"/>
          </a:xfrm>
        </p:grpSpPr>
        <p:sp>
          <p:nvSpPr>
            <p:cNvPr id="160" name="Google Shape;160;p20"/>
            <p:cNvSpPr/>
            <p:nvPr/>
          </p:nvSpPr>
          <p:spPr>
            <a:xfrm>
              <a:off x="5314300" y="35391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170100" y="3394925"/>
              <a:ext cx="3622800" cy="1341900"/>
            </a:xfrm>
            <a:prstGeom prst="rect">
              <a:avLst/>
            </a:prstGeom>
            <a:solidFill>
              <a:srgbClr val="009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Ask your teacher for a letter of recommendation</a:t>
              </a:r>
              <a:endParaRPr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>
            <a:off x="419325" y="3394925"/>
            <a:ext cx="3767000" cy="1486100"/>
            <a:chOff x="419325" y="3394925"/>
            <a:chExt cx="3767000" cy="1486100"/>
          </a:xfrm>
        </p:grpSpPr>
        <p:sp>
          <p:nvSpPr>
            <p:cNvPr id="161" name="Google Shape;161;p20"/>
            <p:cNvSpPr/>
            <p:nvPr/>
          </p:nvSpPr>
          <p:spPr>
            <a:xfrm>
              <a:off x="563525" y="35391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19325" y="3394925"/>
              <a:ext cx="3622800" cy="1341900"/>
            </a:xfrm>
            <a:prstGeom prst="rect">
              <a:avLst/>
            </a:prstGeom>
            <a:solidFill>
              <a:srgbClr val="EF5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Send it all to the Scholarship Committee</a:t>
              </a:r>
              <a:endParaRPr sz="1300">
                <a:solidFill>
                  <a:schemeClr val="lt1"/>
                </a:solidFill>
              </a:endParaRPr>
            </a:p>
          </p:txBody>
        </p:sp>
      </p:grpSp>
      <p:grpSp>
        <p:nvGrpSpPr>
          <p:cNvPr id="166" name="Google Shape;166;p20"/>
          <p:cNvGrpSpPr/>
          <p:nvPr/>
        </p:nvGrpSpPr>
        <p:grpSpPr>
          <a:xfrm>
            <a:off x="5158725" y="1250825"/>
            <a:ext cx="3767000" cy="1486100"/>
            <a:chOff x="5158725" y="1250825"/>
            <a:chExt cx="3767000" cy="1486100"/>
          </a:xfrm>
        </p:grpSpPr>
        <p:sp>
          <p:nvSpPr>
            <p:cNvPr id="167" name="Google Shape;167;p20"/>
            <p:cNvSpPr/>
            <p:nvPr/>
          </p:nvSpPr>
          <p:spPr>
            <a:xfrm>
              <a:off x="5302925" y="13950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158725" y="1250825"/>
              <a:ext cx="3622800" cy="1341900"/>
            </a:xfrm>
            <a:prstGeom prst="rect">
              <a:avLst/>
            </a:prstGeom>
            <a:solidFill>
              <a:srgbClr val="BD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6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Fill out the app in English</a:t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69" name="Google Shape;169;p20"/>
          <p:cNvGrpSpPr/>
          <p:nvPr/>
        </p:nvGrpSpPr>
        <p:grpSpPr>
          <a:xfrm>
            <a:off x="419325" y="1250825"/>
            <a:ext cx="3767000" cy="1486100"/>
            <a:chOff x="419325" y="1250825"/>
            <a:chExt cx="3767000" cy="1486100"/>
          </a:xfrm>
        </p:grpSpPr>
        <p:sp>
          <p:nvSpPr>
            <p:cNvPr id="170" name="Google Shape;170;p20"/>
            <p:cNvSpPr/>
            <p:nvPr/>
          </p:nvSpPr>
          <p:spPr>
            <a:xfrm>
              <a:off x="563525" y="1395025"/>
              <a:ext cx="3622800" cy="13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419325" y="1250825"/>
              <a:ext cx="3622800" cy="1341900"/>
            </a:xfrm>
            <a:prstGeom prst="rect">
              <a:avLst/>
            </a:prstGeom>
            <a:solidFill>
              <a:srgbClr val="9BD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7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Get an application</a:t>
              </a:r>
              <a:endParaRPr sz="27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sp>
        <p:nvSpPr>
          <p:cNvPr id="172" name="Google Shape;172;p20"/>
          <p:cNvSpPr/>
          <p:nvPr/>
        </p:nvSpPr>
        <p:spPr>
          <a:xfrm>
            <a:off x="563625" y="2088950"/>
            <a:ext cx="1329900" cy="80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2056150" y="2059975"/>
            <a:ext cx="1875000" cy="83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419325" y="2074525"/>
            <a:ext cx="16185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Ask your ALT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2056150" y="2074525"/>
            <a:ext cx="18750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Go to 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cLaren"/>
                <a:ea typeface="McLaren"/>
                <a:cs typeface="McLaren"/>
                <a:sym typeface="McLaren"/>
              </a:rPr>
              <a:t>hjsfund.org</a:t>
            </a:r>
            <a:endParaRPr sz="2100"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E7E8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 rot="-2700000">
            <a:off x="-3345946" y="-1927839"/>
            <a:ext cx="9747891" cy="3486178"/>
          </a:xfrm>
          <a:prstGeom prst="rect">
            <a:avLst/>
          </a:prstGeom>
          <a:solidFill>
            <a:srgbClr val="5AD3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 rot="-2700000">
            <a:off x="4960207" y="2796240"/>
            <a:ext cx="7098786" cy="3486178"/>
          </a:xfrm>
          <a:prstGeom prst="rect">
            <a:avLst/>
          </a:prstGeom>
          <a:solidFill>
            <a:srgbClr val="CAF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185450" y="273625"/>
            <a:ext cx="5219700" cy="74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cLaren"/>
                <a:ea typeface="McLaren"/>
                <a:cs typeface="McLaren"/>
                <a:sym typeface="McLaren"/>
              </a:rPr>
              <a:t>Application </a:t>
            </a:r>
            <a:r>
              <a:rPr lang="en" sz="3500">
                <a:latin typeface="McLaren"/>
                <a:ea typeface="McLaren"/>
                <a:cs typeface="McLaren"/>
                <a:sym typeface="McLaren"/>
              </a:rPr>
              <a:t>Deadline</a:t>
            </a:r>
            <a:endParaRPr sz="350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550" y="74925"/>
            <a:ext cx="995301" cy="94362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4863750" y="2507575"/>
            <a:ext cx="2811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cLaren"/>
                <a:ea typeface="McLaren"/>
                <a:cs typeface="McLaren"/>
                <a:sym typeface="McLaren"/>
              </a:rPr>
              <a:t>November</a:t>
            </a:r>
            <a:endParaRPr sz="38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4863750" y="3401425"/>
            <a:ext cx="2811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cLaren"/>
                <a:ea typeface="McLaren"/>
                <a:cs typeface="McLaren"/>
                <a:sym typeface="McLaren"/>
              </a:rPr>
              <a:t>December</a:t>
            </a:r>
            <a:endParaRPr sz="3800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4767250" y="4295275"/>
            <a:ext cx="37599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cLaren"/>
                <a:ea typeface="McLaren"/>
                <a:cs typeface="McLaren"/>
                <a:sym typeface="McLaren"/>
              </a:rPr>
              <a:t>January 2024</a:t>
            </a:r>
            <a:endParaRPr sz="3800">
              <a:latin typeface="McLaren"/>
              <a:ea typeface="McLaren"/>
              <a:cs typeface="McLaren"/>
              <a:sym typeface="McLaren"/>
            </a:endParaRPr>
          </a:p>
        </p:txBody>
      </p:sp>
      <p:grpSp>
        <p:nvGrpSpPr>
          <p:cNvPr id="187" name="Google Shape;187;p21"/>
          <p:cNvGrpSpPr/>
          <p:nvPr/>
        </p:nvGrpSpPr>
        <p:grpSpPr>
          <a:xfrm>
            <a:off x="1327950" y="1182075"/>
            <a:ext cx="6640500" cy="990900"/>
            <a:chOff x="1327950" y="1182075"/>
            <a:chExt cx="6640500" cy="990900"/>
          </a:xfrm>
        </p:grpSpPr>
        <p:sp>
          <p:nvSpPr>
            <p:cNvPr id="188" name="Google Shape;188;p21"/>
            <p:cNvSpPr/>
            <p:nvPr/>
          </p:nvSpPr>
          <p:spPr>
            <a:xfrm>
              <a:off x="1480350" y="1334475"/>
              <a:ext cx="6488100" cy="83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327950" y="1182075"/>
              <a:ext cx="6488100" cy="838500"/>
            </a:xfrm>
            <a:prstGeom prst="rect">
              <a:avLst/>
            </a:prstGeom>
            <a:solidFill>
              <a:srgbClr val="EF57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300">
                  <a:solidFill>
                    <a:schemeClr val="lt1"/>
                  </a:solidFill>
                  <a:latin typeface="Days One"/>
                  <a:ea typeface="Days One"/>
                  <a:cs typeface="Days One"/>
                  <a:sym typeface="Days One"/>
                </a:rPr>
                <a:t>October 31st, 2023</a:t>
              </a:r>
              <a:endParaRPr sz="4300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endParaRPr>
            </a:p>
          </p:txBody>
        </p:sp>
      </p:grpSp>
      <p:grpSp>
        <p:nvGrpSpPr>
          <p:cNvPr id="190" name="Google Shape;190;p21"/>
          <p:cNvGrpSpPr/>
          <p:nvPr/>
        </p:nvGrpSpPr>
        <p:grpSpPr>
          <a:xfrm>
            <a:off x="879525" y="2427438"/>
            <a:ext cx="3836100" cy="806388"/>
            <a:chOff x="879525" y="2427438"/>
            <a:chExt cx="3836100" cy="806388"/>
          </a:xfrm>
        </p:grpSpPr>
        <p:sp>
          <p:nvSpPr>
            <p:cNvPr id="191" name="Google Shape;191;p21"/>
            <p:cNvSpPr/>
            <p:nvPr/>
          </p:nvSpPr>
          <p:spPr>
            <a:xfrm>
              <a:off x="955725" y="2491925"/>
              <a:ext cx="3759900" cy="7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879525" y="2427438"/>
              <a:ext cx="3759900" cy="741900"/>
            </a:xfrm>
            <a:prstGeom prst="rect">
              <a:avLst/>
            </a:prstGeom>
            <a:solidFill>
              <a:srgbClr val="BD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Interview dates chosen </a:t>
              </a:r>
              <a:endParaRPr sz="23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93" name="Google Shape;193;p21"/>
          <p:cNvGrpSpPr/>
          <p:nvPr/>
        </p:nvGrpSpPr>
        <p:grpSpPr>
          <a:xfrm>
            <a:off x="879525" y="3321300"/>
            <a:ext cx="3836100" cy="818100"/>
            <a:chOff x="879525" y="3321300"/>
            <a:chExt cx="3836100" cy="818100"/>
          </a:xfrm>
        </p:grpSpPr>
        <p:sp>
          <p:nvSpPr>
            <p:cNvPr id="194" name="Google Shape;194;p21"/>
            <p:cNvSpPr/>
            <p:nvPr/>
          </p:nvSpPr>
          <p:spPr>
            <a:xfrm>
              <a:off x="955725" y="3397500"/>
              <a:ext cx="3759900" cy="7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879525" y="3321300"/>
              <a:ext cx="3759900" cy="741900"/>
            </a:xfrm>
            <a:prstGeom prst="rect">
              <a:avLst/>
            </a:prstGeom>
            <a:solidFill>
              <a:srgbClr val="F98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Interviews</a:t>
              </a:r>
              <a:endParaRPr sz="27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  <p:grpSp>
        <p:nvGrpSpPr>
          <p:cNvPr id="196" name="Google Shape;196;p21"/>
          <p:cNvGrpSpPr/>
          <p:nvPr/>
        </p:nvGrpSpPr>
        <p:grpSpPr>
          <a:xfrm>
            <a:off x="879525" y="4215138"/>
            <a:ext cx="3836100" cy="818113"/>
            <a:chOff x="879525" y="4215138"/>
            <a:chExt cx="3836100" cy="818113"/>
          </a:xfrm>
        </p:grpSpPr>
        <p:sp>
          <p:nvSpPr>
            <p:cNvPr id="197" name="Google Shape;197;p21"/>
            <p:cNvSpPr/>
            <p:nvPr/>
          </p:nvSpPr>
          <p:spPr>
            <a:xfrm>
              <a:off x="955725" y="4291350"/>
              <a:ext cx="3759900" cy="74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879525" y="4215138"/>
              <a:ext cx="3759900" cy="741900"/>
            </a:xfrm>
            <a:prstGeom prst="rect">
              <a:avLst/>
            </a:prstGeom>
            <a:solidFill>
              <a:srgbClr val="84DB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McLaren"/>
                  <a:ea typeface="McLaren"/>
                  <a:cs typeface="McLaren"/>
                  <a:sym typeface="McLaren"/>
                </a:rPr>
                <a:t>Winner chosen</a:t>
              </a:r>
              <a:endParaRPr sz="2500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